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  <p:embeddedFont>
      <p:font typeface="Old Standard TT"/>
      <p:regular r:id="rId34"/>
      <p:bold r:id="rId35"/>
      <p: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F731E6-24FF-4DDC-94E6-BF53C7B3AFD8}">
  <a:tblStyle styleId="{1CF731E6-24FF-4DDC-94E6-BF53C7B3AF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aleway-regular.fntdata"/><Relationship Id="rId25" Type="http://schemas.openxmlformats.org/officeDocument/2006/relationships/slide" Target="slides/slide19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5.xml"/><Relationship Id="rId33" Type="http://schemas.openxmlformats.org/officeDocument/2006/relationships/font" Target="fonts/Lato-boldItalic.fntdata"/><Relationship Id="rId10" Type="http://schemas.openxmlformats.org/officeDocument/2006/relationships/slide" Target="slides/slide4.xml"/><Relationship Id="rId32" Type="http://schemas.openxmlformats.org/officeDocument/2006/relationships/font" Target="fonts/Lato-italic.fntdata"/><Relationship Id="rId13" Type="http://schemas.openxmlformats.org/officeDocument/2006/relationships/slide" Target="slides/slide7.xml"/><Relationship Id="rId35" Type="http://schemas.openxmlformats.org/officeDocument/2006/relationships/font" Target="fonts/OldStandardTT-bold.fntdata"/><Relationship Id="rId12" Type="http://schemas.openxmlformats.org/officeDocument/2006/relationships/slide" Target="slides/slide6.xml"/><Relationship Id="rId34" Type="http://schemas.openxmlformats.org/officeDocument/2006/relationships/font" Target="fonts/OldStandardTT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OldStandardTT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35582464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35582464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355824643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35582464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35582464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35582464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355824643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35582464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c953c322f0_3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c953c322f0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Arrow indicates dependency </a:t>
            </a:r>
            <a:r>
              <a:rPr lang="en"/>
              <a:t>between</a:t>
            </a:r>
            <a:r>
              <a:rPr lang="en"/>
              <a:t> every task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c953c322f0_3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c953c322f0_3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d35582464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d35582464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c953c322f0_3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c953c322f0_3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953c322f0_3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c953c322f0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c953c322f0_3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c953c322f0_3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355824643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355824643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953c322f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953c322f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953c322f0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953c322f0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355824643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355824643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953c322f0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953c322f0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3558246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3558246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35582464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35582464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35582464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35582464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yaodchen/scala_project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emojipedia.org/movie-camera/" TargetMode="External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4.png"/><Relationship Id="rId6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rouplens.org/datasets/movielens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702175" y="253575"/>
            <a:ext cx="8127600" cy="13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Movie Recommendation System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34300" y="2754475"/>
            <a:ext cx="4704300" cy="15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CSYE 7200: Big Data Using Scala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</a:rPr>
              <a:t>Prof. Robin Hillyard</a:t>
            </a:r>
            <a:endParaRPr sz="18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9700" y="1725225"/>
            <a:ext cx="4704298" cy="341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7150" y="1918100"/>
            <a:ext cx="1189725" cy="317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/>
        </p:nvSpPr>
        <p:spPr>
          <a:xfrm>
            <a:off x="529350" y="1719600"/>
            <a:ext cx="2053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Old Standard TT"/>
              <a:buChar char="●"/>
            </a:pPr>
            <a:r>
              <a:rPr lang="en" sz="1900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Active users</a:t>
            </a:r>
            <a:endParaRPr sz="1900"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3596875" y="1719600"/>
            <a:ext cx="413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Old Standard TT"/>
              <a:buChar char="●"/>
            </a:pPr>
            <a:r>
              <a:rPr lang="en" sz="1900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User Profile Information</a:t>
            </a:r>
            <a:endParaRPr sz="1900"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9999" y="2119800"/>
            <a:ext cx="4464700" cy="297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2"/>
          <p:cNvSpPr txBox="1"/>
          <p:nvPr/>
        </p:nvSpPr>
        <p:spPr>
          <a:xfrm>
            <a:off x="750100" y="488100"/>
            <a:ext cx="7147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50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Data Exploration</a:t>
            </a:r>
            <a:endParaRPr sz="3750">
              <a:solidFill>
                <a:schemeClr val="accen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ctrTitle"/>
          </p:nvPr>
        </p:nvSpPr>
        <p:spPr>
          <a:xfrm>
            <a:off x="727950" y="553625"/>
            <a:ext cx="7688100" cy="76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Modeling</a:t>
            </a:r>
            <a:endParaRPr/>
          </a:p>
        </p:txBody>
      </p:sp>
      <p:sp>
        <p:nvSpPr>
          <p:cNvPr id="163" name="Google Shape;163;p23"/>
          <p:cNvSpPr txBox="1"/>
          <p:nvPr/>
        </p:nvSpPr>
        <p:spPr>
          <a:xfrm>
            <a:off x="865275" y="1856500"/>
            <a:ext cx="67509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Old Standard TT"/>
              <a:buChar char="●"/>
            </a:pPr>
            <a:r>
              <a:rPr b="1" lang="en" sz="1900">
                <a:solidFill>
                  <a:schemeClr val="accent5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Alternate Least Square Algorithm</a:t>
            </a:r>
            <a:r>
              <a:rPr lang="en" sz="1900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(ALS) is used in the context of recommendation.</a:t>
            </a:r>
            <a:endParaRPr sz="1900"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Old Standard TT"/>
              <a:buChar char="●"/>
            </a:pPr>
            <a:r>
              <a:rPr lang="en" sz="1900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80% training and 20% testing.</a:t>
            </a:r>
            <a:endParaRPr sz="1900"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Old Standard TT"/>
              <a:buChar char="●"/>
            </a:pPr>
            <a:r>
              <a:rPr lang="en" sz="1900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This algorithm predicts missing ratings for specific users and specific movies based on ratings for those movies from other users who gave similar ratings for other movies</a:t>
            </a:r>
            <a:endParaRPr sz="1900"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ctrTitle"/>
          </p:nvPr>
        </p:nvSpPr>
        <p:spPr>
          <a:xfrm>
            <a:off x="727950" y="561625"/>
            <a:ext cx="76881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Predictions</a:t>
            </a:r>
            <a:endParaRPr/>
          </a:p>
        </p:txBody>
      </p:sp>
      <p:sp>
        <p:nvSpPr>
          <p:cNvPr id="169" name="Google Shape;169;p24"/>
          <p:cNvSpPr txBox="1"/>
          <p:nvPr>
            <p:ph idx="1" type="subTitle"/>
          </p:nvPr>
        </p:nvSpPr>
        <p:spPr>
          <a:xfrm>
            <a:off x="727952" y="170232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Generate top 10 movie recommendation for a specific user: 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For eg. user ID 414</a:t>
            </a:r>
            <a:endParaRPr sz="1900"/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8625" y="2393575"/>
            <a:ext cx="3031500" cy="252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/>
          <p:nvPr>
            <p:ph type="ctrTitle"/>
          </p:nvPr>
        </p:nvSpPr>
        <p:spPr>
          <a:xfrm>
            <a:off x="727950" y="518775"/>
            <a:ext cx="7688100" cy="7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 Recommendation</a:t>
            </a:r>
            <a:endParaRPr/>
          </a:p>
        </p:txBody>
      </p:sp>
      <p:sp>
        <p:nvSpPr>
          <p:cNvPr id="176" name="Google Shape;176;p25"/>
          <p:cNvSpPr txBox="1"/>
          <p:nvPr>
            <p:ph idx="1" type="subTitle"/>
          </p:nvPr>
        </p:nvSpPr>
        <p:spPr>
          <a:xfrm>
            <a:off x="727952" y="17208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Top 10 movie recommendation for user 414</a:t>
            </a:r>
            <a:endParaRPr sz="1900"/>
          </a:p>
        </p:txBody>
      </p:sp>
      <p:pic>
        <p:nvPicPr>
          <p:cNvPr id="177" name="Google Shape;1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7025" y="2262075"/>
            <a:ext cx="3200753" cy="226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ctrTitle"/>
          </p:nvPr>
        </p:nvSpPr>
        <p:spPr>
          <a:xfrm>
            <a:off x="685075" y="540225"/>
            <a:ext cx="7688100" cy="7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</a:t>
            </a:r>
            <a:endParaRPr/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575" y="1832375"/>
            <a:ext cx="8328174" cy="31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ctrTitle"/>
          </p:nvPr>
        </p:nvSpPr>
        <p:spPr>
          <a:xfrm>
            <a:off x="727950" y="560575"/>
            <a:ext cx="7688100" cy="82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&amp; Repo</a:t>
            </a:r>
            <a:endParaRPr/>
          </a:p>
        </p:txBody>
      </p:sp>
      <p:sp>
        <p:nvSpPr>
          <p:cNvPr id="189" name="Google Shape;189;p27"/>
          <p:cNvSpPr txBox="1"/>
          <p:nvPr>
            <p:ph idx="1" type="subTitle"/>
          </p:nvPr>
        </p:nvSpPr>
        <p:spPr>
          <a:xfrm>
            <a:off x="685075" y="1745675"/>
            <a:ext cx="8246400" cy="33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solidFill>
                  <a:schemeClr val="accent3"/>
                </a:solidFill>
              </a:rPr>
              <a:t>Scala </a:t>
            </a:r>
            <a:r>
              <a:rPr lang="en" sz="2000"/>
              <a:t>and </a:t>
            </a:r>
            <a:r>
              <a:rPr lang="en" sz="2000">
                <a:solidFill>
                  <a:schemeClr val="accent3"/>
                </a:solidFill>
              </a:rPr>
              <a:t>SQL</a:t>
            </a:r>
            <a:endParaRPr sz="2000">
              <a:solidFill>
                <a:schemeClr val="accent3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Reading and parsing the dataset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Data pre-processing and </a:t>
            </a:r>
            <a:r>
              <a:rPr lang="en" sz="2000"/>
              <a:t>cleansing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Modeling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Model evaluation</a:t>
            </a:r>
            <a:endParaRPr sz="2000"/>
          </a:p>
          <a:p>
            <a:pPr indent="-355600" lvl="1" marL="13716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Unit-test</a:t>
            </a:r>
            <a:endParaRPr sz="2000"/>
          </a:p>
          <a:p>
            <a:pPr indent="-355600" lvl="1" marL="13716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A</a:t>
            </a:r>
            <a:r>
              <a:rPr lang="en" sz="2000"/>
              <a:t>ccuracy metrics</a:t>
            </a:r>
            <a:r>
              <a:rPr lang="en" sz="2000"/>
              <a:t> and model performance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UI Designed and </a:t>
            </a:r>
            <a:r>
              <a:rPr lang="en" sz="2000"/>
              <a:t>Implemented</a:t>
            </a:r>
            <a:r>
              <a:rPr lang="en" sz="2000"/>
              <a:t> using </a:t>
            </a:r>
            <a:r>
              <a:rPr lang="en" sz="2000">
                <a:solidFill>
                  <a:schemeClr val="accent3"/>
                </a:solidFill>
              </a:rPr>
              <a:t>Play framework</a:t>
            </a:r>
            <a:endParaRPr sz="2000">
              <a:solidFill>
                <a:schemeClr val="accent3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Project GitHub Repository Link: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" sz="1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https://github.com/yaodchen/scala_project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	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ctrTitle"/>
          </p:nvPr>
        </p:nvSpPr>
        <p:spPr>
          <a:xfrm>
            <a:off x="727950" y="550925"/>
            <a:ext cx="7688100" cy="7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Movie recommendation UI </a:t>
            </a:r>
            <a:r>
              <a:rPr lang="en" sz="2755">
                <a:solidFill>
                  <a:schemeClr val="hlink"/>
                </a:solidFill>
                <a:uFill>
                  <a:noFill/>
                </a:uFill>
                <a:hlinkClick r:id="rId3"/>
              </a:rPr>
              <a:t>🎥</a:t>
            </a:r>
            <a:endParaRPr i="1" sz="2755"/>
          </a:p>
        </p:txBody>
      </p:sp>
      <p:pic>
        <p:nvPicPr>
          <p:cNvPr id="195" name="Google Shape;19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375" y="1862200"/>
            <a:ext cx="3839314" cy="2798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1850" y="1862200"/>
            <a:ext cx="4312425" cy="279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ctrTitle"/>
          </p:nvPr>
        </p:nvSpPr>
        <p:spPr>
          <a:xfrm>
            <a:off x="729450" y="550925"/>
            <a:ext cx="7688100" cy="76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Acceptance criteria</a:t>
            </a:r>
            <a:endParaRPr/>
          </a:p>
        </p:txBody>
      </p:sp>
      <p:sp>
        <p:nvSpPr>
          <p:cNvPr id="202" name="Google Shape;202;p29"/>
          <p:cNvSpPr txBox="1"/>
          <p:nvPr>
            <p:ph idx="1" type="subTitle"/>
          </p:nvPr>
        </p:nvSpPr>
        <p:spPr>
          <a:xfrm>
            <a:off x="676650" y="1834225"/>
            <a:ext cx="7790700" cy="26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Using </a:t>
            </a:r>
            <a:r>
              <a:rPr lang="en" sz="2000"/>
              <a:t>testing</a:t>
            </a:r>
            <a:r>
              <a:rPr lang="en" sz="2000"/>
              <a:t> data, evaluate recommendation model performance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Pass all unit test for final model testing, unit test will be written in 8 out of 10 movies in recommendation matches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Model running time for each recommendation iteration takes less than 10 seconds.</a:t>
            </a:r>
            <a:endParaRPr sz="2000">
              <a:solidFill>
                <a:schemeClr val="accent4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solidFill>
                  <a:schemeClr val="accent3"/>
                </a:solidFill>
              </a:rPr>
              <a:t>RMSE</a:t>
            </a:r>
            <a:r>
              <a:rPr lang="en" sz="2000"/>
              <a:t> is used to evaluate the model and measure the difference between values predicted by a model and the values actually observed</a:t>
            </a:r>
            <a:endParaRPr sz="2000"/>
          </a:p>
        </p:txBody>
      </p:sp>
      <p:pic>
        <p:nvPicPr>
          <p:cNvPr id="203" name="Google Shape;20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0675" y="4255275"/>
            <a:ext cx="3219450" cy="33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ctrTitle"/>
          </p:nvPr>
        </p:nvSpPr>
        <p:spPr>
          <a:xfrm>
            <a:off x="727950" y="508050"/>
            <a:ext cx="7688100" cy="76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</a:t>
            </a:r>
            <a:endParaRPr/>
          </a:p>
        </p:txBody>
      </p:sp>
      <p:sp>
        <p:nvSpPr>
          <p:cNvPr id="209" name="Google Shape;209;p30"/>
          <p:cNvSpPr txBox="1"/>
          <p:nvPr>
            <p:ph idx="1" type="subTitle"/>
          </p:nvPr>
        </p:nvSpPr>
        <p:spPr>
          <a:xfrm>
            <a:off x="727950" y="1958550"/>
            <a:ext cx="7986900" cy="23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Movie genre could be an input to provide more precise result from the recommendation algorithm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New users should be added to the database accordingly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 performance of the preceding model could be increased more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However, so far, there’s no model tuning facility of our knowledge available for the MLlib-based ALS algorithm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Expect less running time</a:t>
            </a:r>
            <a:endParaRPr sz="2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/>
          <p:nvPr>
            <p:ph type="ctrTitle"/>
          </p:nvPr>
        </p:nvSpPr>
        <p:spPr>
          <a:xfrm>
            <a:off x="727950" y="486625"/>
            <a:ext cx="7688100" cy="105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QnA</a:t>
            </a:r>
            <a:endParaRPr/>
          </a:p>
        </p:txBody>
      </p:sp>
      <p:sp>
        <p:nvSpPr>
          <p:cNvPr id="215" name="Google Shape;215;p31"/>
          <p:cNvSpPr txBox="1"/>
          <p:nvPr>
            <p:ph idx="1" type="subTitle"/>
          </p:nvPr>
        </p:nvSpPr>
        <p:spPr>
          <a:xfrm>
            <a:off x="3087077" y="2258275"/>
            <a:ext cx="29673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Thank You!</a:t>
            </a:r>
            <a:endParaRPr sz="3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460775" y="414500"/>
            <a:ext cx="8068800" cy="120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2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977"/>
              <a:t>-</a:t>
            </a:r>
            <a:r>
              <a:rPr i="1" lang="en" sz="2977"/>
              <a:t>the Scala developers team</a:t>
            </a:r>
            <a:endParaRPr sz="2977"/>
          </a:p>
        </p:txBody>
      </p:sp>
      <p:sp>
        <p:nvSpPr>
          <p:cNvPr id="67" name="Google Shape;67;p14"/>
          <p:cNvSpPr txBox="1"/>
          <p:nvPr/>
        </p:nvSpPr>
        <p:spPr>
          <a:xfrm>
            <a:off x="578625" y="1843075"/>
            <a:ext cx="128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Jiali Chen</a:t>
            </a:r>
            <a:endParaRPr b="1">
              <a:solidFill>
                <a:schemeClr val="accent4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4843450" y="4500575"/>
            <a:ext cx="1628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accent4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Yaodong Chen</a:t>
            </a:r>
            <a:endParaRPr b="1" sz="1500">
              <a:solidFill>
                <a:schemeClr val="accent4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2178863" y="1843075"/>
            <a:ext cx="207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Sukanya Aswini Dutta</a:t>
            </a:r>
            <a:endParaRPr b="1">
              <a:solidFill>
                <a:schemeClr val="accent4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7200900" y="4500575"/>
            <a:ext cx="1875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accent4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Zhengdong Xu</a:t>
            </a:r>
            <a:endParaRPr b="1" sz="1500">
              <a:solidFill>
                <a:schemeClr val="accent4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3">
            <a:alphaModFix/>
          </a:blip>
          <a:srcRect b="0" l="16734" r="-9602" t="24749"/>
          <a:stretch/>
        </p:blipFill>
        <p:spPr>
          <a:xfrm>
            <a:off x="4769775" y="2642075"/>
            <a:ext cx="1959651" cy="182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 rotWithShape="1">
          <a:blip r:embed="rId4">
            <a:alphaModFix/>
          </a:blip>
          <a:srcRect b="6786" l="8386" r="14465" t="13930"/>
          <a:stretch/>
        </p:blipFill>
        <p:spPr>
          <a:xfrm>
            <a:off x="361125" y="2243275"/>
            <a:ext cx="1720800" cy="171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 rotWithShape="1">
          <a:blip r:embed="rId5">
            <a:alphaModFix/>
          </a:blip>
          <a:srcRect b="15182" l="16422" r="0" t="0"/>
          <a:stretch/>
        </p:blipFill>
        <p:spPr>
          <a:xfrm>
            <a:off x="2299750" y="2243275"/>
            <a:ext cx="1720800" cy="171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21100" y="2669525"/>
            <a:ext cx="1768076" cy="176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ctrTitle"/>
          </p:nvPr>
        </p:nvSpPr>
        <p:spPr>
          <a:xfrm>
            <a:off x="685075" y="572350"/>
            <a:ext cx="7688100" cy="7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</a:t>
            </a:r>
            <a:r>
              <a:rPr lang="en"/>
              <a:t>se Case</a:t>
            </a:r>
            <a:endParaRPr/>
          </a:p>
        </p:txBody>
      </p:sp>
      <p:sp>
        <p:nvSpPr>
          <p:cNvPr id="80" name="Google Shape;80;p15"/>
          <p:cNvSpPr txBox="1"/>
          <p:nvPr>
            <p:ph idx="1" type="subTitle"/>
          </p:nvPr>
        </p:nvSpPr>
        <p:spPr>
          <a:xfrm>
            <a:off x="3529550" y="1769450"/>
            <a:ext cx="5554200" cy="32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Char char="●"/>
            </a:pPr>
            <a:r>
              <a:rPr lang="en" sz="1900">
                <a:solidFill>
                  <a:schemeClr val="accent3"/>
                </a:solidFill>
              </a:rPr>
              <a:t>User input</a:t>
            </a:r>
            <a:endParaRPr sz="1900">
              <a:solidFill>
                <a:schemeClr val="accent3"/>
              </a:solidFill>
            </a:endParaRPr>
          </a:p>
          <a:p>
            <a:pPr indent="-3492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In this case, we assume the input will be one user </a:t>
            </a:r>
            <a:r>
              <a:rPr lang="en" sz="1900"/>
              <a:t>id that already exists in the database</a:t>
            </a:r>
            <a:r>
              <a:rPr lang="en" sz="1900"/>
              <a:t>. </a:t>
            </a:r>
            <a:endParaRPr sz="190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900"/>
          </a:p>
          <a:p>
            <a:pPr indent="-3492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Char char="●"/>
            </a:pPr>
            <a:r>
              <a:rPr lang="en" sz="1900">
                <a:solidFill>
                  <a:schemeClr val="accent3"/>
                </a:solidFill>
              </a:rPr>
              <a:t>System</a:t>
            </a:r>
            <a:endParaRPr sz="1900">
              <a:solidFill>
                <a:schemeClr val="accent3"/>
              </a:solidFill>
            </a:endParaRPr>
          </a:p>
          <a:p>
            <a:pPr indent="-3492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The algorithm will return 10 movies </a:t>
            </a:r>
            <a:r>
              <a:rPr lang="en" sz="1900"/>
              <a:t>recommended</a:t>
            </a:r>
            <a:r>
              <a:rPr lang="en" sz="1900"/>
              <a:t> by the movie </a:t>
            </a:r>
            <a:r>
              <a:rPr lang="en" sz="1900"/>
              <a:t>database</a:t>
            </a:r>
            <a:r>
              <a:rPr lang="en" sz="1900"/>
              <a:t> to this specific user. This user has not seen these movies before. The rating is from high to low.</a:t>
            </a:r>
            <a:endParaRPr sz="190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UI will take </a:t>
            </a:r>
            <a:r>
              <a:rPr lang="en" sz="1900">
                <a:solidFill>
                  <a:schemeClr val="accent4"/>
                </a:solidFill>
              </a:rPr>
              <a:t>user id as input</a:t>
            </a:r>
            <a:r>
              <a:rPr lang="en" sz="1900"/>
              <a:t> and </a:t>
            </a:r>
            <a:r>
              <a:rPr lang="en" sz="1900">
                <a:solidFill>
                  <a:schemeClr val="accent4"/>
                </a:solidFill>
              </a:rPr>
              <a:t>return the recommendation.</a:t>
            </a:r>
            <a:endParaRPr sz="1900">
              <a:solidFill>
                <a:schemeClr val="accent4"/>
              </a:solidFill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0" l="-1870" r="1870" t="0"/>
          <a:stretch/>
        </p:blipFill>
        <p:spPr>
          <a:xfrm>
            <a:off x="544400" y="2154600"/>
            <a:ext cx="2857500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ctrTitle"/>
          </p:nvPr>
        </p:nvSpPr>
        <p:spPr>
          <a:xfrm>
            <a:off x="720500" y="590975"/>
            <a:ext cx="35823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graphicFrame>
        <p:nvGraphicFramePr>
          <p:cNvPr id="87" name="Google Shape;87;p16"/>
          <p:cNvGraphicFramePr/>
          <p:nvPr/>
        </p:nvGraphicFramePr>
        <p:xfrm>
          <a:off x="987325" y="1807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{1CF731E6-24FF-4DDC-94E6-BF53C7B3AFD8}</a:tableStyleId>
              </a:tblPr>
              <a:tblGrid>
                <a:gridCol w="3584675"/>
                <a:gridCol w="3584675"/>
              </a:tblGrid>
              <a:tr h="55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Content Based Filtering</a:t>
                      </a:r>
                      <a:endParaRPr b="1">
                        <a:solidFill>
                          <a:schemeClr val="accent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3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Collaborative Filtering</a:t>
                      </a:r>
                      <a:endParaRPr b="1">
                        <a:solidFill>
                          <a:schemeClr val="accent3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25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88" name="Google Shape;88;p16"/>
          <p:cNvSpPr/>
          <p:nvPr/>
        </p:nvSpPr>
        <p:spPr>
          <a:xfrm>
            <a:off x="1131150" y="2811800"/>
            <a:ext cx="768300" cy="3681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User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2625100" y="2742500"/>
            <a:ext cx="1878300" cy="4374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Movies watched by user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2394850" y="3788250"/>
            <a:ext cx="2076600" cy="640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Movies  recommended to </a:t>
            </a: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user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1974175" y="2934575"/>
            <a:ext cx="570900" cy="12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3201350" y="3244025"/>
            <a:ext cx="96000" cy="4803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 txBox="1"/>
          <p:nvPr/>
        </p:nvSpPr>
        <p:spPr>
          <a:xfrm>
            <a:off x="3297350" y="3307075"/>
            <a:ext cx="1206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</a:rPr>
              <a:t>Similar movies</a:t>
            </a:r>
            <a:endParaRPr b="1" sz="1100">
              <a:solidFill>
                <a:schemeClr val="accent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4668775" y="3110150"/>
            <a:ext cx="810900" cy="2880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User 1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6989625" y="3019075"/>
            <a:ext cx="939900" cy="2880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User 2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5303575" y="2422250"/>
            <a:ext cx="864300" cy="2100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Movie 1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6253300" y="2422350"/>
            <a:ext cx="864300" cy="2100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Movie 2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98;p16"/>
          <p:cNvSpPr/>
          <p:nvPr/>
        </p:nvSpPr>
        <p:spPr>
          <a:xfrm rot="-2709748">
            <a:off x="5134009" y="2844469"/>
            <a:ext cx="448873" cy="5345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 rot="1791541">
            <a:off x="6701483" y="2793741"/>
            <a:ext cx="523031" cy="63965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 txBox="1"/>
          <p:nvPr/>
        </p:nvSpPr>
        <p:spPr>
          <a:xfrm>
            <a:off x="5535600" y="2588400"/>
            <a:ext cx="1400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1430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</a:rPr>
              <a:t>Watched  by both users</a:t>
            </a:r>
            <a:endParaRPr b="1" sz="1000">
              <a:solidFill>
                <a:schemeClr val="accent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5562450" y="3182075"/>
            <a:ext cx="1291200" cy="105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/>
          <p:cNvSpPr txBox="1"/>
          <p:nvPr/>
        </p:nvSpPr>
        <p:spPr>
          <a:xfrm>
            <a:off x="5722400" y="3218925"/>
            <a:ext cx="1206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</a:rPr>
              <a:t>Similar users</a:t>
            </a:r>
            <a:endParaRPr b="1" sz="1100">
              <a:solidFill>
                <a:schemeClr val="accent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5788875" y="4159500"/>
            <a:ext cx="1131300" cy="2880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Movie 3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4" name="Google Shape;104;p16"/>
          <p:cNvSpPr/>
          <p:nvPr/>
        </p:nvSpPr>
        <p:spPr>
          <a:xfrm rot="1890179">
            <a:off x="4978149" y="3669268"/>
            <a:ext cx="1109765" cy="12806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 rot="-2212376">
            <a:off x="6519926" y="3669156"/>
            <a:ext cx="1131420" cy="12816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 txBox="1"/>
          <p:nvPr/>
        </p:nvSpPr>
        <p:spPr>
          <a:xfrm>
            <a:off x="5026475" y="4385450"/>
            <a:ext cx="284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</a:rPr>
              <a:t>Watched by User 1 recommended to User 2</a:t>
            </a:r>
            <a:endParaRPr b="1" sz="1000">
              <a:solidFill>
                <a:schemeClr val="accent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7" name="Google Shape;107;p16"/>
          <p:cNvSpPr/>
          <p:nvPr/>
        </p:nvSpPr>
        <p:spPr>
          <a:xfrm rot="2271324">
            <a:off x="1397929" y="3520984"/>
            <a:ext cx="1077939" cy="105615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ctrTitle"/>
          </p:nvPr>
        </p:nvSpPr>
        <p:spPr>
          <a:xfrm>
            <a:off x="729625" y="516750"/>
            <a:ext cx="7688100" cy="8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50"/>
              <a:t>Methodology</a:t>
            </a:r>
            <a:endParaRPr sz="3750"/>
          </a:p>
        </p:txBody>
      </p:sp>
      <p:sp>
        <p:nvSpPr>
          <p:cNvPr id="113" name="Google Shape;113;p17"/>
          <p:cNvSpPr txBox="1"/>
          <p:nvPr>
            <p:ph idx="1" type="subTitle"/>
          </p:nvPr>
        </p:nvSpPr>
        <p:spPr>
          <a:xfrm>
            <a:off x="727950" y="1875250"/>
            <a:ext cx="7688100" cy="3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>
                <a:solidFill>
                  <a:schemeClr val="accent3"/>
                </a:solidFill>
              </a:rPr>
              <a:t>Collaborative filter approach:</a:t>
            </a:r>
            <a:r>
              <a:rPr lang="en" sz="1900"/>
              <a:t>  We make predictions about the interests of a user by collecting preferences or taste information from many users (collaborating)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Spark MLlib library provides a collaborative filter implementation using </a:t>
            </a:r>
            <a:r>
              <a:rPr b="1" lang="en" sz="1900">
                <a:solidFill>
                  <a:schemeClr val="accent3"/>
                </a:solidFill>
              </a:rPr>
              <a:t>Alternate Least Square</a:t>
            </a:r>
            <a:r>
              <a:rPr lang="en" sz="1900">
                <a:solidFill>
                  <a:schemeClr val="accent3"/>
                </a:solidFill>
              </a:rPr>
              <a:t> (ALS)</a:t>
            </a:r>
            <a:endParaRPr sz="1900">
              <a:solidFill>
                <a:schemeClr val="accent3"/>
              </a:solidFill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Based on this recommendation system, we recommend movies to the user. And using the test data calculate the top 10 rating movies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>
                <a:solidFill>
                  <a:schemeClr val="accent5"/>
                </a:solidFill>
              </a:rPr>
              <a:t>Result:</a:t>
            </a:r>
            <a:r>
              <a:rPr lang="en" sz="1900"/>
              <a:t> recommendation list for each user</a:t>
            </a:r>
            <a:endParaRPr sz="1900"/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ctrTitle"/>
          </p:nvPr>
        </p:nvSpPr>
        <p:spPr>
          <a:xfrm>
            <a:off x="727950" y="488550"/>
            <a:ext cx="7688100" cy="82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50"/>
              <a:t>Datasource</a:t>
            </a:r>
            <a:endParaRPr sz="3750"/>
          </a:p>
        </p:txBody>
      </p:sp>
      <p:sp>
        <p:nvSpPr>
          <p:cNvPr id="119" name="Google Shape;119;p18"/>
          <p:cNvSpPr txBox="1"/>
          <p:nvPr>
            <p:ph idx="1" type="subTitle"/>
          </p:nvPr>
        </p:nvSpPr>
        <p:spPr>
          <a:xfrm>
            <a:off x="727950" y="1680150"/>
            <a:ext cx="8235600" cy="3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4"/>
                </a:solidFill>
              </a:rPr>
              <a:t>MovieLens website:</a:t>
            </a:r>
            <a:r>
              <a:rPr b="1" lang="en" sz="1900"/>
              <a:t> </a:t>
            </a:r>
            <a:r>
              <a:rPr b="1" lang="en" sz="19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https://grouplens.org/datasets/movielens/</a:t>
            </a:r>
            <a:endParaRPr b="1" sz="19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27,000,000 ratings and 1,100,000 tag applications applied to 58,000 movies by 280,000 users</a:t>
            </a:r>
            <a:endParaRPr sz="1900"/>
          </a:p>
          <a:p>
            <a:pPr indent="-3492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Includes tag genome data with 14 million relevance scores across 1,100 tags</a:t>
            </a:r>
            <a:endParaRPr sz="1900"/>
          </a:p>
          <a:p>
            <a:pPr indent="-3492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>
                <a:solidFill>
                  <a:schemeClr val="accent3"/>
                </a:solidFill>
              </a:rPr>
              <a:t>Files:</a:t>
            </a:r>
            <a:r>
              <a:rPr b="1" lang="en" sz="1900"/>
              <a:t> </a:t>
            </a:r>
            <a:endParaRPr b="1" sz="1900"/>
          </a:p>
          <a:p>
            <a:pPr indent="-3492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>
                <a:solidFill>
                  <a:schemeClr val="accent4"/>
                </a:solidFill>
              </a:rPr>
              <a:t>ratings:</a:t>
            </a:r>
            <a:r>
              <a:rPr lang="en" sz="1900"/>
              <a:t> </a:t>
            </a:r>
            <a:r>
              <a:rPr b="1" lang="en" sz="1900"/>
              <a:t>userId, movieId, ratings</a:t>
            </a:r>
            <a:r>
              <a:rPr lang="en" sz="1900"/>
              <a:t>, </a:t>
            </a:r>
            <a:r>
              <a:rPr i="1" lang="en" sz="1900"/>
              <a:t>timestamp(Ignored)</a:t>
            </a:r>
            <a:endParaRPr i="1" sz="1900"/>
          </a:p>
          <a:p>
            <a:pPr indent="-3492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>
                <a:solidFill>
                  <a:schemeClr val="accent4"/>
                </a:solidFill>
              </a:rPr>
              <a:t>m</a:t>
            </a:r>
            <a:r>
              <a:rPr lang="en" sz="1900">
                <a:solidFill>
                  <a:schemeClr val="accent4"/>
                </a:solidFill>
              </a:rPr>
              <a:t>ovies:</a:t>
            </a:r>
            <a:r>
              <a:rPr lang="en" sz="1900"/>
              <a:t> </a:t>
            </a:r>
            <a:r>
              <a:rPr b="1" lang="en" sz="1900"/>
              <a:t>movieId, title,</a:t>
            </a:r>
            <a:r>
              <a:rPr lang="en" sz="1900"/>
              <a:t> </a:t>
            </a:r>
            <a:r>
              <a:rPr i="1" lang="en" sz="1900"/>
              <a:t>genres(Ignored)</a:t>
            </a:r>
            <a:endParaRPr i="1" sz="1900"/>
          </a:p>
          <a:p>
            <a:pPr indent="-3492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Small dataset for the testing purposes</a:t>
            </a:r>
            <a:endParaRPr sz="1900"/>
          </a:p>
          <a:p>
            <a:pPr indent="-3492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100,000 ratings, 9,000 movies, and 600 users</a:t>
            </a:r>
            <a:endParaRPr sz="1900"/>
          </a:p>
          <a:p>
            <a:pPr indent="-3492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Large dataset: </a:t>
            </a:r>
            <a:r>
              <a:rPr lang="en" sz="1900"/>
              <a:t>27,000,000 ratings, 58,000 movies and 280,000 users</a:t>
            </a:r>
            <a:endParaRPr sz="1900"/>
          </a:p>
          <a:p>
            <a:pPr indent="-3492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Full dataset w</a:t>
            </a:r>
            <a:r>
              <a:rPr lang="en" sz="1900"/>
              <a:t>ill be applied for the final result</a:t>
            </a: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ctrTitle"/>
          </p:nvPr>
        </p:nvSpPr>
        <p:spPr>
          <a:xfrm>
            <a:off x="651750" y="527850"/>
            <a:ext cx="7688100" cy="82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50"/>
              <a:t>Data Preview</a:t>
            </a:r>
            <a:endParaRPr sz="3750"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400" y="2741600"/>
            <a:ext cx="2740325" cy="187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/>
        </p:nvSpPr>
        <p:spPr>
          <a:xfrm>
            <a:off x="433950" y="1972100"/>
            <a:ext cx="3198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Lato"/>
              <a:buChar char="●"/>
            </a:pPr>
            <a:r>
              <a:rPr b="1" lang="en" sz="1900">
                <a:solidFill>
                  <a:schemeClr val="accent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Rating dataset:</a:t>
            </a:r>
            <a:r>
              <a:rPr lang="en" sz="1900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ratings.csv</a:t>
            </a:r>
            <a:endParaRPr sz="1900"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0525" y="2645148"/>
            <a:ext cx="4203967" cy="187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/>
          <p:nvPr/>
        </p:nvSpPr>
        <p:spPr>
          <a:xfrm>
            <a:off x="4368450" y="1875650"/>
            <a:ext cx="4047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Lato"/>
              <a:buChar char="●"/>
            </a:pPr>
            <a:r>
              <a:rPr b="1" lang="en" sz="1900">
                <a:solidFill>
                  <a:schemeClr val="accent3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Movie information dataset: </a:t>
            </a:r>
            <a:r>
              <a:rPr lang="en" sz="1900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movies.csv</a:t>
            </a:r>
            <a:endParaRPr sz="1900"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/>
        </p:nvSpPr>
        <p:spPr>
          <a:xfrm>
            <a:off x="657650" y="1714500"/>
            <a:ext cx="231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ld Standard TT"/>
              <a:buChar char="●"/>
            </a:pPr>
            <a:r>
              <a:rPr lang="en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Total number of users</a:t>
            </a:r>
            <a:endParaRPr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0475" y="2114700"/>
            <a:ext cx="1563200" cy="124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/>
        </p:nvSpPr>
        <p:spPr>
          <a:xfrm>
            <a:off x="3450900" y="1757375"/>
            <a:ext cx="260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ld Standard TT"/>
              <a:buChar char="●"/>
            </a:pPr>
            <a:r>
              <a:rPr lang="en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Total number of movies</a:t>
            </a:r>
            <a:endParaRPr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7775" y="2157575"/>
            <a:ext cx="1563200" cy="117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/>
        </p:nvSpPr>
        <p:spPr>
          <a:xfrm>
            <a:off x="758313" y="3371538"/>
            <a:ext cx="240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ld Standard TT"/>
              <a:buChar char="●"/>
            </a:pPr>
            <a:r>
              <a:rPr lang="en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Average rating</a:t>
            </a:r>
            <a:endParaRPr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8550" y="3771750"/>
            <a:ext cx="1627025" cy="124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 txBox="1"/>
          <p:nvPr/>
        </p:nvSpPr>
        <p:spPr>
          <a:xfrm>
            <a:off x="6059400" y="1757375"/>
            <a:ext cx="2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ld Standard TT"/>
              <a:buChar char="●"/>
            </a:pPr>
            <a:r>
              <a:rPr lang="en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Frequency of each rating</a:t>
            </a:r>
            <a:endParaRPr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0875" y="2157575"/>
            <a:ext cx="1192050" cy="2715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/>
          <p:nvPr/>
        </p:nvSpPr>
        <p:spPr>
          <a:xfrm>
            <a:off x="704750" y="523875"/>
            <a:ext cx="72546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50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Data Exploration</a:t>
            </a:r>
            <a:endParaRPr sz="3750">
              <a:solidFill>
                <a:schemeClr val="accen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3050" y="2430850"/>
            <a:ext cx="5219700" cy="220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/>
        </p:nvSpPr>
        <p:spPr>
          <a:xfrm>
            <a:off x="440525" y="1880600"/>
            <a:ext cx="738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Old Standard TT"/>
              <a:buChar char="●"/>
            </a:pPr>
            <a:r>
              <a:rPr lang="en" sz="1900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Rating range and total number of rated users for each movie</a:t>
            </a:r>
            <a:endParaRPr sz="1900">
              <a:solidFill>
                <a:schemeClr val="accent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825550" y="450050"/>
            <a:ext cx="70938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50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Data Exploration</a:t>
            </a:r>
            <a:endParaRPr sz="3750">
              <a:solidFill>
                <a:schemeClr val="accen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